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Lato" panose="020F0502020204030203" pitchFamily="3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322"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414c734e24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414c734e2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22de9d7c81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22de9d7c81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414c734e2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414c734e2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414c734e24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414c734e2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414c734e24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414c734e2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22de9d7c81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22de9d7c81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414c734e24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414c734e2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cse.iitd.ac.in/~mausam/papers/kdd12.pdf"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hyperlink" Target="https://link.springer.com/chapter/10.1007/978-3-642-31178-9_32" TargetMode="External"/><Relationship Id="rId5" Type="http://schemas.openxmlformats.org/officeDocument/2006/relationships/hyperlink" Target="https://paperswithcode.com/task/twitter-event-detection" TargetMode="External"/><Relationship Id="rId4" Type="http://schemas.openxmlformats.org/officeDocument/2006/relationships/hyperlink" Target="https://aclanthology.org/E17-1076.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Event Extraction From Tweets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6"/>
          <p:cNvSpPr txBox="1">
            <a:spLocks noGrp="1"/>
          </p:cNvSpPr>
          <p:nvPr>
            <p:ph type="title"/>
          </p:nvPr>
        </p:nvSpPr>
        <p:spPr>
          <a:xfrm>
            <a:off x="1297500" y="208450"/>
            <a:ext cx="7038900" cy="412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References</a:t>
            </a:r>
            <a:endParaRPr/>
          </a:p>
          <a:p>
            <a:pPr marL="0" lvl="0" indent="0" algn="l" rtl="0">
              <a:spcBef>
                <a:spcPts val="0"/>
              </a:spcBef>
              <a:spcAft>
                <a:spcPts val="0"/>
              </a:spcAft>
              <a:buNone/>
            </a:pPr>
            <a:endParaRPr/>
          </a:p>
        </p:txBody>
      </p:sp>
      <p:sp>
        <p:nvSpPr>
          <p:cNvPr id="279" name="Google Shape;279;p26"/>
          <p:cNvSpPr txBox="1">
            <a:spLocks noGrp="1"/>
          </p:cNvSpPr>
          <p:nvPr>
            <p:ph type="body" idx="1"/>
          </p:nvPr>
        </p:nvSpPr>
        <p:spPr>
          <a:xfrm>
            <a:off x="1297500" y="821725"/>
            <a:ext cx="7038900" cy="4232700"/>
          </a:xfrm>
          <a:prstGeom prst="rect">
            <a:avLst/>
          </a:prstGeom>
          <a:solidFill>
            <a:schemeClr val="dk1"/>
          </a:solidFill>
          <a:ln>
            <a:noFill/>
          </a:ln>
        </p:spPr>
        <p:txBody>
          <a:bodyPr spcFirstLastPara="1" wrap="square" lIns="91425" tIns="91425" rIns="91425" bIns="91425" anchor="t" anchorCtr="0">
            <a:noAutofit/>
          </a:bodyPr>
          <a:lstStyle/>
          <a:p>
            <a:pPr marL="457200" lvl="0" indent="-311150" algn="l" rtl="0">
              <a:spcBef>
                <a:spcPts val="1200"/>
              </a:spcBef>
              <a:spcAft>
                <a:spcPts val="0"/>
              </a:spcAft>
              <a:buClr>
                <a:srgbClr val="00FFFF"/>
              </a:buClr>
              <a:buSzPts val="1300"/>
              <a:buChar char="●"/>
            </a:pPr>
            <a:r>
              <a:rPr lang="en-GB" u="sng">
                <a:solidFill>
                  <a:srgbClr val="00FFFF"/>
                </a:solidFill>
                <a:hlinkClick r:id="rId3">
                  <a:extLst>
                    <a:ext uri="{A12FA001-AC4F-418D-AE19-62706E023703}">
                      <ahyp:hlinkClr xmlns:ahyp="http://schemas.microsoft.com/office/drawing/2018/hyperlinkcolor" val="tx"/>
                    </a:ext>
                  </a:extLst>
                </a:hlinkClick>
              </a:rPr>
              <a:t>https://www.cse.iitd.ac.in/~mausam/papers/kdd12.pdf</a:t>
            </a:r>
            <a:endParaRPr>
              <a:solidFill>
                <a:srgbClr val="00FFFF"/>
              </a:solidFill>
            </a:endParaRPr>
          </a:p>
          <a:p>
            <a:pPr marL="914400" lvl="0" indent="0" algn="l" rtl="0">
              <a:spcBef>
                <a:spcPts val="1200"/>
              </a:spcBef>
              <a:spcAft>
                <a:spcPts val="0"/>
              </a:spcAft>
              <a:buNone/>
            </a:pPr>
            <a:endParaRPr sz="100">
              <a:solidFill>
                <a:srgbClr val="00FFFF"/>
              </a:solidFill>
            </a:endParaRPr>
          </a:p>
          <a:p>
            <a:pPr marL="457200" lvl="0" indent="-311150" algn="l" rtl="0">
              <a:spcBef>
                <a:spcPts val="1200"/>
              </a:spcBef>
              <a:spcAft>
                <a:spcPts val="0"/>
              </a:spcAft>
              <a:buClr>
                <a:srgbClr val="00FFFF"/>
              </a:buClr>
              <a:buSzPts val="1300"/>
              <a:buChar char="●"/>
            </a:pPr>
            <a:r>
              <a:rPr lang="en-GB" u="sng">
                <a:solidFill>
                  <a:srgbClr val="00FFFF"/>
                </a:solidFill>
                <a:hlinkClick r:id="rId4">
                  <a:extLst>
                    <a:ext uri="{A12FA001-AC4F-418D-AE19-62706E023703}">
                      <ahyp:hlinkClr xmlns:ahyp="http://schemas.microsoft.com/office/drawing/2018/hyperlinkcolor" val="tx"/>
                    </a:ext>
                  </a:extLst>
                </a:hlinkClick>
              </a:rPr>
              <a:t>https://aclanthology.org/E17-1076.pdf</a:t>
            </a:r>
            <a:endParaRPr>
              <a:solidFill>
                <a:srgbClr val="00FFFF"/>
              </a:solidFill>
            </a:endParaRPr>
          </a:p>
          <a:p>
            <a:pPr marL="914400" lvl="0" indent="0" algn="l" rtl="0">
              <a:spcBef>
                <a:spcPts val="1200"/>
              </a:spcBef>
              <a:spcAft>
                <a:spcPts val="0"/>
              </a:spcAft>
              <a:buNone/>
            </a:pPr>
            <a:endParaRPr sz="100">
              <a:solidFill>
                <a:srgbClr val="00FFFF"/>
              </a:solidFill>
            </a:endParaRPr>
          </a:p>
          <a:p>
            <a:pPr marL="457200" lvl="0" indent="-311150" algn="l" rtl="0">
              <a:spcBef>
                <a:spcPts val="1200"/>
              </a:spcBef>
              <a:spcAft>
                <a:spcPts val="0"/>
              </a:spcAft>
              <a:buClr>
                <a:srgbClr val="00FFFF"/>
              </a:buClr>
              <a:buSzPts val="1300"/>
              <a:buChar char="●"/>
            </a:pPr>
            <a:r>
              <a:rPr lang="en-GB" u="sng">
                <a:solidFill>
                  <a:srgbClr val="00FFFF"/>
                </a:solidFill>
                <a:hlinkClick r:id="rId5">
                  <a:extLst>
                    <a:ext uri="{A12FA001-AC4F-418D-AE19-62706E023703}">
                      <ahyp:hlinkClr xmlns:ahyp="http://schemas.microsoft.com/office/drawing/2018/hyperlinkcolor" val="tx"/>
                    </a:ext>
                  </a:extLst>
                </a:hlinkClick>
              </a:rPr>
              <a:t>https://paperswithcode.com/task/twitter-event-detection</a:t>
            </a:r>
            <a:endParaRPr>
              <a:solidFill>
                <a:srgbClr val="00FFFF"/>
              </a:solidFill>
            </a:endParaRPr>
          </a:p>
          <a:p>
            <a:pPr marL="0" lvl="0" indent="0" algn="l" rtl="0">
              <a:spcBef>
                <a:spcPts val="1200"/>
              </a:spcBef>
              <a:spcAft>
                <a:spcPts val="0"/>
              </a:spcAft>
              <a:buNone/>
            </a:pPr>
            <a:endParaRPr sz="100">
              <a:solidFill>
                <a:srgbClr val="00FFFF"/>
              </a:solidFill>
            </a:endParaRPr>
          </a:p>
          <a:p>
            <a:pPr marL="457200" lvl="0" indent="-311150" algn="l" rtl="0">
              <a:spcBef>
                <a:spcPts val="1200"/>
              </a:spcBef>
              <a:spcAft>
                <a:spcPts val="0"/>
              </a:spcAft>
              <a:buClr>
                <a:srgbClr val="00FFFF"/>
              </a:buClr>
              <a:buSzPts val="1300"/>
              <a:buChar char="●"/>
            </a:pPr>
            <a:r>
              <a:rPr lang="en-GB" u="sng">
                <a:solidFill>
                  <a:srgbClr val="00FFFF"/>
                </a:solidFill>
                <a:hlinkClick r:id="rId6">
                  <a:extLst>
                    <a:ext uri="{A12FA001-AC4F-418D-AE19-62706E023703}">
                      <ahyp:hlinkClr xmlns:ahyp="http://schemas.microsoft.com/office/drawing/2018/hyperlinkcolor" val="tx"/>
                    </a:ext>
                  </a:extLst>
                </a:hlinkClick>
              </a:rPr>
              <a:t>https://link.springer.com/chapter/10.1007/978-3-642-31178-9_32</a:t>
            </a:r>
            <a:endParaRPr>
              <a:solidFill>
                <a:srgbClr val="00FFFF"/>
              </a:solidFill>
            </a:endParaRPr>
          </a:p>
          <a:p>
            <a:pPr marL="457200" lvl="0" indent="0" algn="l" rtl="0">
              <a:spcBef>
                <a:spcPts val="1200"/>
              </a:spcBef>
              <a:spcAft>
                <a:spcPts val="0"/>
              </a:spcAft>
              <a:buNone/>
            </a:pPr>
            <a:endParaRPr>
              <a:solidFill>
                <a:srgbClr val="00FFFF"/>
              </a:solidFill>
            </a:endParaRPr>
          </a:p>
          <a:p>
            <a:pPr marL="0" lvl="0" indent="0" algn="l" rtl="0">
              <a:spcBef>
                <a:spcPts val="1200"/>
              </a:spcBef>
              <a:spcAft>
                <a:spcPts val="12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7"/>
          <p:cNvSpPr txBox="1">
            <a:spLocks noGrp="1"/>
          </p:cNvSpPr>
          <p:nvPr>
            <p:ph type="title"/>
          </p:nvPr>
        </p:nvSpPr>
        <p:spPr>
          <a:xfrm>
            <a:off x="1303650" y="2174700"/>
            <a:ext cx="2299800" cy="119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t>Thank you!</a:t>
            </a:r>
            <a:endParaRPr sz="2700"/>
          </a:p>
        </p:txBody>
      </p:sp>
      <p:grpSp>
        <p:nvGrpSpPr>
          <p:cNvPr id="285" name="Google Shape;285;p27"/>
          <p:cNvGrpSpPr/>
          <p:nvPr/>
        </p:nvGrpSpPr>
        <p:grpSpPr>
          <a:xfrm>
            <a:off x="4066820" y="1553491"/>
            <a:ext cx="3159984" cy="2439109"/>
            <a:chOff x="3553042" y="1657806"/>
            <a:chExt cx="3461100" cy="2671532"/>
          </a:xfrm>
        </p:grpSpPr>
        <p:sp>
          <p:nvSpPr>
            <p:cNvPr id="286" name="Google Shape;286;p27"/>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4" name="Google Shape;294;p27"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295" name="Google Shape;295;p27"/>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7"/>
          <p:cNvGrpSpPr/>
          <p:nvPr/>
        </p:nvGrpSpPr>
        <p:grpSpPr>
          <a:xfrm>
            <a:off x="6762480" y="2546254"/>
            <a:ext cx="1024386" cy="1522884"/>
            <a:chOff x="6505573" y="2745170"/>
            <a:chExt cx="1122000" cy="1668000"/>
          </a:xfrm>
        </p:grpSpPr>
        <p:sp>
          <p:nvSpPr>
            <p:cNvPr id="297" name="Google Shape;297;p27"/>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1" name="Google Shape;301;p27"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02" name="Google Shape;302;p27"/>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27"/>
          <p:cNvGrpSpPr/>
          <p:nvPr/>
        </p:nvGrpSpPr>
        <p:grpSpPr>
          <a:xfrm>
            <a:off x="6405845" y="3121897"/>
            <a:ext cx="520684" cy="1036470"/>
            <a:chOff x="9543736" y="4486132"/>
            <a:chExt cx="570300" cy="1135235"/>
          </a:xfrm>
        </p:grpSpPr>
        <p:sp>
          <p:nvSpPr>
            <p:cNvPr id="304" name="Google Shape;304;p27"/>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8" name="Google Shape;308;p27"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09" name="Google Shape;309;p27"/>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7"/>
          <p:cNvGrpSpPr/>
          <p:nvPr/>
        </p:nvGrpSpPr>
        <p:grpSpPr>
          <a:xfrm>
            <a:off x="7564804" y="3443361"/>
            <a:ext cx="455496" cy="692277"/>
            <a:chOff x="7384375" y="3728000"/>
            <a:chExt cx="498900" cy="758244"/>
          </a:xfrm>
        </p:grpSpPr>
        <p:sp>
          <p:nvSpPr>
            <p:cNvPr id="311" name="Google Shape;311;p27"/>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27"/>
          <p:cNvGrpSpPr/>
          <p:nvPr/>
        </p:nvGrpSpPr>
        <p:grpSpPr>
          <a:xfrm>
            <a:off x="7564836" y="3561758"/>
            <a:ext cx="478081" cy="462776"/>
            <a:chOff x="7384385" y="3857442"/>
            <a:chExt cx="523637" cy="506874"/>
          </a:xfrm>
        </p:grpSpPr>
        <p:sp>
          <p:nvSpPr>
            <p:cNvPr id="316" name="Google Shape;316;p27"/>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27"/>
            <p:cNvGrpSpPr/>
            <p:nvPr/>
          </p:nvGrpSpPr>
          <p:grpSpPr>
            <a:xfrm>
              <a:off x="7384385" y="3857442"/>
              <a:ext cx="523637" cy="498900"/>
              <a:chOff x="7384385" y="3857442"/>
              <a:chExt cx="523637" cy="498900"/>
            </a:xfrm>
          </p:grpSpPr>
          <p:sp>
            <p:nvSpPr>
              <p:cNvPr id="318" name="Google Shape;318;p27"/>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20" name="Google Shape;320;p27"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21" name="Google Shape;321;p27"/>
          <p:cNvGrpSpPr/>
          <p:nvPr/>
        </p:nvGrpSpPr>
        <p:grpSpPr>
          <a:xfrm>
            <a:off x="8110843" y="3443361"/>
            <a:ext cx="435785" cy="692277"/>
            <a:chOff x="7982421" y="3727763"/>
            <a:chExt cx="477311" cy="758244"/>
          </a:xfrm>
        </p:grpSpPr>
        <p:sp>
          <p:nvSpPr>
            <p:cNvPr id="322" name="Google Shape;322;p27"/>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 name="Google Shape;330;p27"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8"/>
          <p:cNvSpPr txBox="1"/>
          <p:nvPr/>
        </p:nvSpPr>
        <p:spPr>
          <a:xfrm>
            <a:off x="1047325" y="1070100"/>
            <a:ext cx="41190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dirty="0">
                <a:solidFill>
                  <a:schemeClr val="bg1"/>
                </a:solidFill>
                <a:latin typeface="Lato"/>
                <a:ea typeface="Lato"/>
                <a:cs typeface="Lato"/>
                <a:sym typeface="Lato"/>
              </a:rPr>
              <a:t>Introduction</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a:p>
            <a:pPr marL="0" lvl="0" indent="0" algn="l" rtl="0">
              <a:spcBef>
                <a:spcPts val="0"/>
              </a:spcBef>
              <a:spcAft>
                <a:spcPts val="0"/>
              </a:spcAft>
              <a:buNone/>
            </a:pPr>
            <a:r>
              <a:rPr lang="en-GB" sz="1500" dirty="0">
                <a:solidFill>
                  <a:schemeClr val="bg1"/>
                </a:solidFill>
                <a:latin typeface="Lato"/>
                <a:ea typeface="Lato"/>
                <a:cs typeface="Lato"/>
                <a:sym typeface="Lato"/>
              </a:rPr>
              <a:t>Dataset Used</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a:p>
            <a:pPr marL="0" lvl="0" indent="0" algn="l" rtl="0">
              <a:spcBef>
                <a:spcPts val="0"/>
              </a:spcBef>
              <a:spcAft>
                <a:spcPts val="0"/>
              </a:spcAft>
              <a:buNone/>
            </a:pPr>
            <a:r>
              <a:rPr lang="en-GB" sz="1500" dirty="0">
                <a:solidFill>
                  <a:schemeClr val="bg1"/>
                </a:solidFill>
                <a:latin typeface="Lato"/>
                <a:ea typeface="Lato"/>
                <a:cs typeface="Lato"/>
                <a:sym typeface="Lato"/>
              </a:rPr>
              <a:t>Methodology</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a:p>
            <a:pPr marL="0" lvl="0" indent="0" algn="l" rtl="0">
              <a:spcBef>
                <a:spcPts val="0"/>
              </a:spcBef>
              <a:spcAft>
                <a:spcPts val="0"/>
              </a:spcAft>
              <a:buNone/>
            </a:pPr>
            <a:r>
              <a:rPr lang="en-GB" sz="1500" dirty="0">
                <a:solidFill>
                  <a:schemeClr val="bg1"/>
                </a:solidFill>
                <a:latin typeface="Lato"/>
                <a:ea typeface="Lato"/>
                <a:cs typeface="Lato"/>
                <a:sym typeface="Lato"/>
              </a:rPr>
              <a:t>Results</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a:p>
            <a:pPr marL="0" lvl="0" indent="0" algn="l" rtl="0">
              <a:spcBef>
                <a:spcPts val="0"/>
              </a:spcBef>
              <a:spcAft>
                <a:spcPts val="0"/>
              </a:spcAft>
              <a:buNone/>
            </a:pPr>
            <a:r>
              <a:rPr lang="en-GB" sz="1500" dirty="0">
                <a:solidFill>
                  <a:schemeClr val="bg1"/>
                </a:solidFill>
                <a:latin typeface="Lato"/>
                <a:ea typeface="Lato"/>
                <a:cs typeface="Lato"/>
                <a:sym typeface="Lato"/>
              </a:rPr>
              <a:t>Future Directions</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a:p>
            <a:pPr marL="0" lvl="0" indent="0" algn="l" rtl="0">
              <a:spcBef>
                <a:spcPts val="0"/>
              </a:spcBef>
              <a:spcAft>
                <a:spcPts val="0"/>
              </a:spcAft>
              <a:buNone/>
            </a:pPr>
            <a:r>
              <a:rPr lang="en-GB" sz="1500" dirty="0">
                <a:solidFill>
                  <a:schemeClr val="bg1"/>
                </a:solidFill>
                <a:latin typeface="Lato"/>
                <a:ea typeface="Lato"/>
                <a:cs typeface="Lato"/>
                <a:sym typeface="Lato"/>
              </a:rPr>
              <a:t>References</a:t>
            </a:r>
            <a:endParaRPr sz="1500" dirty="0">
              <a:solidFill>
                <a:schemeClr val="bg1"/>
              </a:solidFill>
              <a:latin typeface="Lato"/>
              <a:ea typeface="Lato"/>
              <a:cs typeface="Lato"/>
              <a:sym typeface="Lato"/>
            </a:endParaRPr>
          </a:p>
          <a:p>
            <a:pPr marL="0" lvl="0" indent="0" algn="l" rtl="0">
              <a:spcBef>
                <a:spcPts val="0"/>
              </a:spcBef>
              <a:spcAft>
                <a:spcPts val="0"/>
              </a:spcAft>
              <a:buNone/>
            </a:pPr>
            <a:endParaRPr sz="1500" dirty="0">
              <a:solidFill>
                <a:schemeClr val="bg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9"/>
          <p:cNvSpPr txBox="1">
            <a:spLocks noGrp="1"/>
          </p:cNvSpPr>
          <p:nvPr>
            <p:ph type="title"/>
          </p:nvPr>
        </p:nvSpPr>
        <p:spPr>
          <a:xfrm>
            <a:off x="1297500" y="393750"/>
            <a:ext cx="7038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39" name="Google Shape;239;p19"/>
          <p:cNvSpPr txBox="1">
            <a:spLocks noGrp="1"/>
          </p:cNvSpPr>
          <p:nvPr>
            <p:ph type="body" idx="1"/>
          </p:nvPr>
        </p:nvSpPr>
        <p:spPr>
          <a:xfrm>
            <a:off x="1297500" y="1266725"/>
            <a:ext cx="7038900" cy="344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200">
                <a:solidFill>
                  <a:srgbClr val="CDC9C3"/>
                </a:solidFill>
                <a:latin typeface="Roboto"/>
                <a:ea typeface="Roboto"/>
                <a:cs typeface="Roboto"/>
                <a:sym typeface="Roboto"/>
              </a:rPr>
              <a:t>Event extraction from tweets is the process of identifying and extracting relevant information about events from the vast amount of data available on Twitter.</a:t>
            </a:r>
            <a:endParaRPr sz="1200">
              <a:solidFill>
                <a:srgbClr val="CDC9C3"/>
              </a:solidFill>
              <a:latin typeface="Roboto"/>
              <a:ea typeface="Roboto"/>
              <a:cs typeface="Roboto"/>
              <a:sym typeface="Roboto"/>
            </a:endParaRPr>
          </a:p>
          <a:p>
            <a:pPr marL="0" lvl="0" indent="0" algn="l" rtl="0">
              <a:spcBef>
                <a:spcPts val="1200"/>
              </a:spcBef>
              <a:spcAft>
                <a:spcPts val="0"/>
              </a:spcAft>
              <a:buNone/>
            </a:pPr>
            <a:r>
              <a:rPr lang="en-GB" sz="1200">
                <a:solidFill>
                  <a:srgbClr val="CDC9C3"/>
                </a:solidFill>
                <a:latin typeface="Roboto"/>
                <a:ea typeface="Roboto"/>
                <a:cs typeface="Roboto"/>
                <a:sym typeface="Roboto"/>
              </a:rPr>
              <a:t>The importance of event extraction from tweets lies in its potential to provide real-time updates and insights into breaking news and current events</a:t>
            </a:r>
            <a:endParaRPr sz="1200">
              <a:solidFill>
                <a:srgbClr val="CDC9C3"/>
              </a:solidFill>
              <a:latin typeface="Roboto"/>
              <a:ea typeface="Roboto"/>
              <a:cs typeface="Roboto"/>
              <a:sym typeface="Roboto"/>
            </a:endParaRPr>
          </a:p>
          <a:p>
            <a:pPr marL="0" lvl="0" indent="0" algn="l" rtl="0">
              <a:spcBef>
                <a:spcPts val="1200"/>
              </a:spcBef>
              <a:spcAft>
                <a:spcPts val="0"/>
              </a:spcAft>
              <a:buNone/>
            </a:pPr>
            <a:r>
              <a:rPr lang="en-GB" sz="1200">
                <a:solidFill>
                  <a:srgbClr val="CDC9C3"/>
                </a:solidFill>
                <a:latin typeface="Roboto"/>
                <a:ea typeface="Roboto"/>
                <a:cs typeface="Roboto"/>
                <a:sym typeface="Roboto"/>
              </a:rPr>
              <a:t>By analyzing tweets in real-time, researchers and analysts can gain valuable insights into public opinion, sentiment, and behavior.</a:t>
            </a:r>
            <a:endParaRPr sz="1200">
              <a:solidFill>
                <a:srgbClr val="CDC9C3"/>
              </a:solidFill>
              <a:latin typeface="Roboto"/>
              <a:ea typeface="Roboto"/>
              <a:cs typeface="Roboto"/>
              <a:sym typeface="Roboto"/>
            </a:endParaRPr>
          </a:p>
          <a:p>
            <a:pPr marL="0" lvl="0" indent="0" algn="l" rtl="0">
              <a:spcBef>
                <a:spcPts val="1200"/>
              </a:spcBef>
              <a:spcAft>
                <a:spcPts val="1200"/>
              </a:spcAft>
              <a:buNone/>
            </a:pPr>
            <a:r>
              <a:rPr lang="en-GB" sz="1200">
                <a:solidFill>
                  <a:srgbClr val="CDC9C3"/>
                </a:solidFill>
                <a:latin typeface="Roboto"/>
                <a:ea typeface="Roboto"/>
                <a:cs typeface="Roboto"/>
                <a:sym typeface="Roboto"/>
              </a:rPr>
              <a:t>Twitter is a popular social media platform where users share their opinions, thoughts, and news in real-time. With over 330 million active monthly users, Twitter has become a valuable source of information for various applications such as news monitoring, disaster management, and marketing analysis.</a:t>
            </a:r>
            <a:endParaRPr sz="1200">
              <a:solidFill>
                <a:srgbClr val="CDC9C3"/>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latin typeface="Lato"/>
                <a:ea typeface="Lato"/>
                <a:cs typeface="Lato"/>
                <a:sym typeface="Lato"/>
              </a:rPr>
              <a:t>Dataset used</a:t>
            </a:r>
            <a:endParaRPr sz="2300">
              <a:latin typeface="Lato"/>
              <a:ea typeface="Lato"/>
              <a:cs typeface="Lato"/>
              <a:sym typeface="Lato"/>
            </a:endParaRPr>
          </a:p>
        </p:txBody>
      </p:sp>
      <p:sp>
        <p:nvSpPr>
          <p:cNvPr id="245" name="Google Shape;245;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solidFill>
                  <a:srgbClr val="D1D5DB"/>
                </a:solidFill>
              </a:rPr>
              <a:t>The dataset used is a collection of tweets related to medical research studies involving the drug acalabrutinib.</a:t>
            </a:r>
            <a:endParaRPr sz="1500">
              <a:solidFill>
                <a:srgbClr val="D1D5DB"/>
              </a:solidFill>
            </a:endParaRPr>
          </a:p>
          <a:p>
            <a:pPr marL="0" lvl="0" indent="0" algn="l" rtl="0">
              <a:spcBef>
                <a:spcPts val="1600"/>
              </a:spcBef>
              <a:spcAft>
                <a:spcPts val="0"/>
              </a:spcAft>
              <a:buNone/>
            </a:pPr>
            <a:r>
              <a:rPr lang="en-GB" sz="1500">
                <a:solidFill>
                  <a:srgbClr val="D1D5DB"/>
                </a:solidFill>
              </a:rPr>
              <a:t>The dataset used contains textual data in the form of tweets.</a:t>
            </a:r>
            <a:endParaRPr sz="1500">
              <a:solidFill>
                <a:srgbClr val="D1D5DB"/>
              </a:solidFill>
            </a:endParaRPr>
          </a:p>
          <a:p>
            <a:pPr marL="0" lvl="0" indent="0" algn="l" rtl="0">
              <a:spcBef>
                <a:spcPts val="1600"/>
              </a:spcBef>
              <a:spcAft>
                <a:spcPts val="1600"/>
              </a:spcAft>
              <a:buNone/>
            </a:pPr>
            <a:r>
              <a:rPr lang="en-GB" sz="1500">
                <a:solidFill>
                  <a:srgbClr val="D1D5DB"/>
                </a:solidFill>
              </a:rPr>
              <a:t> Each entry includes information such as the tweet author, tweet text, and links to relevant articles or resources. </a:t>
            </a:r>
            <a:endParaRPr sz="1500">
              <a:solidFill>
                <a:srgbClr val="D1D5DB"/>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1"/>
          <p:cNvSpPr txBox="1">
            <a:spLocks noGrp="1"/>
          </p:cNvSpPr>
          <p:nvPr>
            <p:ph type="title"/>
          </p:nvPr>
        </p:nvSpPr>
        <p:spPr>
          <a:xfrm>
            <a:off x="1297500" y="653450"/>
            <a:ext cx="7038900" cy="60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a:t>
            </a:r>
            <a:endParaRPr/>
          </a:p>
        </p:txBody>
      </p:sp>
      <p:sp>
        <p:nvSpPr>
          <p:cNvPr id="251" name="Google Shape;251;p21"/>
          <p:cNvSpPr txBox="1">
            <a:spLocks noGrp="1"/>
          </p:cNvSpPr>
          <p:nvPr>
            <p:ph type="body" idx="1"/>
          </p:nvPr>
        </p:nvSpPr>
        <p:spPr>
          <a:xfrm>
            <a:off x="1297500" y="1567550"/>
            <a:ext cx="7038900" cy="32178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GB">
                <a:solidFill>
                  <a:srgbClr val="CDC9C3"/>
                </a:solidFill>
              </a:rPr>
              <a:t>There are several approaches to event extraction from tweets, including rule-based, machine learning, and hybrid methods.</a:t>
            </a:r>
            <a:endParaRPr>
              <a:solidFill>
                <a:srgbClr val="CDC9C3"/>
              </a:solidFill>
            </a:endParaRPr>
          </a:p>
          <a:p>
            <a:pPr marL="0" lvl="0" indent="0" algn="l" rtl="0">
              <a:spcBef>
                <a:spcPts val="1200"/>
              </a:spcBef>
              <a:spcAft>
                <a:spcPts val="0"/>
              </a:spcAft>
              <a:buNone/>
            </a:pPr>
            <a:r>
              <a:rPr lang="en-GB">
                <a:solidFill>
                  <a:srgbClr val="CDC9C3"/>
                </a:solidFill>
              </a:rPr>
              <a:t>Some of the key techniques used in event extraction from tweets include named entity recognition, semantic role labeling, and temporal analysis. Named entity recognition involves identifying entities such as people, organizations, and locations mentioned in tweets.</a:t>
            </a:r>
            <a:endParaRPr>
              <a:solidFill>
                <a:srgbClr val="CDC9C3"/>
              </a:solidFill>
            </a:endParaRPr>
          </a:p>
          <a:p>
            <a:pPr marL="0" lvl="0" indent="0" algn="l" rtl="0">
              <a:spcBef>
                <a:spcPts val="1200"/>
              </a:spcBef>
              <a:spcAft>
                <a:spcPts val="0"/>
              </a:spcAft>
              <a:buNone/>
            </a:pPr>
            <a:r>
              <a:rPr lang="en-GB">
                <a:solidFill>
                  <a:srgbClr val="CDC9C3"/>
                </a:solidFill>
              </a:rPr>
              <a:t>Steps involved:</a:t>
            </a:r>
            <a:endParaRPr>
              <a:solidFill>
                <a:srgbClr val="CDC9C3"/>
              </a:solidFill>
            </a:endParaRPr>
          </a:p>
          <a:p>
            <a:pPr marL="457200" lvl="0" indent="-311150" algn="l" rtl="0">
              <a:spcBef>
                <a:spcPts val="1200"/>
              </a:spcBef>
              <a:spcAft>
                <a:spcPts val="0"/>
              </a:spcAft>
              <a:buClr>
                <a:srgbClr val="CDC9C3"/>
              </a:buClr>
              <a:buSzPts val="1300"/>
              <a:buChar char="●"/>
            </a:pPr>
            <a:r>
              <a:rPr lang="en-GB">
                <a:solidFill>
                  <a:srgbClr val="CDC9C3"/>
                </a:solidFill>
              </a:rPr>
              <a:t>Raw data Analysis</a:t>
            </a:r>
            <a:endParaRPr>
              <a:solidFill>
                <a:srgbClr val="CDC9C3"/>
              </a:solidFill>
            </a:endParaRPr>
          </a:p>
          <a:p>
            <a:pPr marL="457200" lvl="0" indent="-311150" algn="l" rtl="0">
              <a:spcBef>
                <a:spcPts val="0"/>
              </a:spcBef>
              <a:spcAft>
                <a:spcPts val="0"/>
              </a:spcAft>
              <a:buClr>
                <a:srgbClr val="CDC9C3"/>
              </a:buClr>
              <a:buSzPts val="1300"/>
              <a:buChar char="●"/>
            </a:pPr>
            <a:r>
              <a:rPr lang="en-GB">
                <a:solidFill>
                  <a:srgbClr val="CDC9C3"/>
                </a:solidFill>
              </a:rPr>
              <a:t>Conversion of Raw data to Dataframe</a:t>
            </a:r>
            <a:endParaRPr>
              <a:solidFill>
                <a:srgbClr val="CDC9C3"/>
              </a:solidFill>
            </a:endParaRPr>
          </a:p>
          <a:p>
            <a:pPr marL="457200" lvl="0" indent="-311150" algn="l" rtl="0">
              <a:spcBef>
                <a:spcPts val="0"/>
              </a:spcBef>
              <a:spcAft>
                <a:spcPts val="0"/>
              </a:spcAft>
              <a:buClr>
                <a:srgbClr val="CDC9C3"/>
              </a:buClr>
              <a:buSzPts val="1300"/>
              <a:buChar char="●"/>
            </a:pPr>
            <a:r>
              <a:rPr lang="en-GB">
                <a:solidFill>
                  <a:srgbClr val="CDC9C3"/>
                </a:solidFill>
              </a:rPr>
              <a:t>Defining functions for future uses</a:t>
            </a:r>
            <a:endParaRPr>
              <a:solidFill>
                <a:srgbClr val="CDC9C3"/>
              </a:solidFill>
            </a:endParaRPr>
          </a:p>
          <a:p>
            <a:pPr marL="457200" lvl="0" indent="-311150" algn="l" rtl="0">
              <a:spcBef>
                <a:spcPts val="0"/>
              </a:spcBef>
              <a:spcAft>
                <a:spcPts val="0"/>
              </a:spcAft>
              <a:buClr>
                <a:srgbClr val="CDC9C3"/>
              </a:buClr>
              <a:buSzPts val="1300"/>
              <a:buChar char="●"/>
            </a:pPr>
            <a:r>
              <a:rPr lang="en-GB">
                <a:solidFill>
                  <a:srgbClr val="CDC9C3"/>
                </a:solidFill>
              </a:rPr>
              <a:t>Translating Tweets to the English language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title"/>
          </p:nvPr>
        </p:nvSpPr>
        <p:spPr>
          <a:xfrm>
            <a:off x="1297500" y="873475"/>
            <a:ext cx="7038900" cy="36636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600"/>
              </a:spcBef>
              <a:spcAft>
                <a:spcPts val="0"/>
              </a:spcAft>
              <a:buClr>
                <a:srgbClr val="CDC9C3"/>
              </a:buClr>
              <a:buSzPts val="1300"/>
              <a:buFont typeface="Lato"/>
              <a:buChar char="●"/>
            </a:pPr>
            <a:r>
              <a:rPr lang="en-GB" sz="1300">
                <a:solidFill>
                  <a:srgbClr val="CDC9C3"/>
                </a:solidFill>
                <a:latin typeface="Lato"/>
                <a:ea typeface="Lato"/>
                <a:cs typeface="Lato"/>
                <a:sym typeface="Lato"/>
              </a:rPr>
              <a:t>Data Pre-processing (Cleaning Tweets)</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Finding text with spaces</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Numbers in the tweets</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URL Link</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Hashtags</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Emojis</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Word less than 2 character</a:t>
            </a:r>
            <a:endParaRPr sz="1300">
              <a:solidFill>
                <a:srgbClr val="CDC9C3"/>
              </a:solidFill>
              <a:latin typeface="Lato"/>
              <a:ea typeface="Lato"/>
              <a:cs typeface="Lato"/>
              <a:sym typeface="Lato"/>
            </a:endParaRPr>
          </a:p>
          <a:p>
            <a:pPr marL="914400" lvl="1" indent="-311150" algn="l" rtl="0">
              <a:lnSpc>
                <a:spcPct val="115000"/>
              </a:lnSpc>
              <a:spcBef>
                <a:spcPts val="0"/>
              </a:spcBef>
              <a:spcAft>
                <a:spcPts val="0"/>
              </a:spcAft>
              <a:buClr>
                <a:srgbClr val="CDC9C3"/>
              </a:buClr>
              <a:buSzPts val="1300"/>
              <a:buFont typeface="Lato"/>
              <a:buChar char="○"/>
            </a:pPr>
            <a:r>
              <a:rPr lang="en-GB" sz="1300">
                <a:solidFill>
                  <a:srgbClr val="CDC9C3"/>
                </a:solidFill>
                <a:latin typeface="Lato"/>
                <a:ea typeface="Lato"/>
                <a:cs typeface="Lato"/>
                <a:sym typeface="Lato"/>
              </a:rPr>
              <a:t>And others...</a:t>
            </a:r>
            <a:endParaRPr sz="1300">
              <a:solidFill>
                <a:srgbClr val="CDC9C3"/>
              </a:solidFill>
              <a:latin typeface="Lato"/>
              <a:ea typeface="Lato"/>
              <a:cs typeface="Lato"/>
              <a:sym typeface="Lato"/>
            </a:endParaRPr>
          </a:p>
          <a:p>
            <a:pPr marL="0" lvl="0" indent="0" algn="l" rtl="0">
              <a:lnSpc>
                <a:spcPct val="115000"/>
              </a:lnSpc>
              <a:spcBef>
                <a:spcPts val="1700"/>
              </a:spcBef>
              <a:spcAft>
                <a:spcPts val="0"/>
              </a:spcAft>
              <a:buNone/>
            </a:pPr>
            <a:endParaRPr sz="100">
              <a:solidFill>
                <a:srgbClr val="CDC9C3"/>
              </a:solidFill>
              <a:latin typeface="Lato"/>
              <a:ea typeface="Lato"/>
              <a:cs typeface="Lato"/>
              <a:sym typeface="Lato"/>
            </a:endParaRPr>
          </a:p>
          <a:p>
            <a:pPr marL="457200" lvl="0" indent="-311150" algn="l" rtl="0">
              <a:lnSpc>
                <a:spcPct val="115000"/>
              </a:lnSpc>
              <a:spcBef>
                <a:spcPts val="1700"/>
              </a:spcBef>
              <a:spcAft>
                <a:spcPts val="0"/>
              </a:spcAft>
              <a:buClr>
                <a:srgbClr val="CDC9C3"/>
              </a:buClr>
              <a:buSzPts val="1300"/>
              <a:buFont typeface="Lato"/>
              <a:buChar char="●"/>
            </a:pPr>
            <a:r>
              <a:rPr lang="en-GB" sz="1300">
                <a:solidFill>
                  <a:srgbClr val="CDC9C3"/>
                </a:solidFill>
                <a:latin typeface="Lato"/>
                <a:ea typeface="Lato"/>
                <a:cs typeface="Lato"/>
                <a:sym typeface="Lato"/>
              </a:rPr>
              <a:t>Extracting Entities from the tweets with their frequency</a:t>
            </a:r>
            <a:endParaRPr sz="1300">
              <a:solidFill>
                <a:srgbClr val="CDC9C3"/>
              </a:solidFill>
              <a:latin typeface="Lato"/>
              <a:ea typeface="Lato"/>
              <a:cs typeface="Lato"/>
              <a:sym typeface="Lato"/>
            </a:endParaRPr>
          </a:p>
          <a:p>
            <a:pPr marL="457200" lvl="0" indent="0" algn="l" rtl="0">
              <a:lnSpc>
                <a:spcPct val="115000"/>
              </a:lnSpc>
              <a:spcBef>
                <a:spcPts val="1200"/>
              </a:spcBef>
              <a:spcAft>
                <a:spcPts val="0"/>
              </a:spcAft>
              <a:buNone/>
            </a:pPr>
            <a:endParaRPr sz="100">
              <a:solidFill>
                <a:srgbClr val="CDC9C3"/>
              </a:solidFill>
              <a:latin typeface="Lato"/>
              <a:ea typeface="Lato"/>
              <a:cs typeface="Lato"/>
              <a:sym typeface="Lato"/>
            </a:endParaRPr>
          </a:p>
          <a:p>
            <a:pPr marL="457200" lvl="0" indent="-311150" algn="l" rtl="0">
              <a:lnSpc>
                <a:spcPct val="115000"/>
              </a:lnSpc>
              <a:spcBef>
                <a:spcPts val="1200"/>
              </a:spcBef>
              <a:spcAft>
                <a:spcPts val="0"/>
              </a:spcAft>
              <a:buClr>
                <a:srgbClr val="CDC9C3"/>
              </a:buClr>
              <a:buSzPts val="1300"/>
              <a:buFont typeface="Lato"/>
              <a:buChar char="●"/>
            </a:pPr>
            <a:r>
              <a:rPr lang="en-GB" sz="1300">
                <a:solidFill>
                  <a:srgbClr val="CDC9C3"/>
                </a:solidFill>
                <a:latin typeface="Lato"/>
                <a:ea typeface="Lato"/>
                <a:cs typeface="Lato"/>
                <a:sym typeface="Lato"/>
              </a:rPr>
              <a:t>Data Visualization</a:t>
            </a:r>
            <a:endParaRPr sz="1300">
              <a:solidFill>
                <a:srgbClr val="CDC9C3"/>
              </a:solidFill>
              <a:latin typeface="Lato"/>
              <a:ea typeface="Lato"/>
              <a:cs typeface="Lato"/>
              <a:sym typeface="Lato"/>
            </a:endParaRPr>
          </a:p>
          <a:p>
            <a:pPr marL="0" lvl="0" indent="0" algn="l" rtl="0">
              <a:spcBef>
                <a:spcPts val="1200"/>
              </a:spcBef>
              <a:spcAft>
                <a:spcPts val="0"/>
              </a:spcAft>
              <a:buNone/>
            </a:pPr>
            <a:endParaRPr sz="13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3"/>
          <p:cNvSpPr txBox="1">
            <a:spLocks noGrp="1"/>
          </p:cNvSpPr>
          <p:nvPr>
            <p:ph type="title"/>
          </p:nvPr>
        </p:nvSpPr>
        <p:spPr>
          <a:xfrm>
            <a:off x="1297500" y="653450"/>
            <a:ext cx="7038900" cy="60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p:txBody>
      </p:sp>
      <p:pic>
        <p:nvPicPr>
          <p:cNvPr id="262" name="Google Shape;262;p23"/>
          <p:cNvPicPr preferRelativeResize="0"/>
          <p:nvPr/>
        </p:nvPicPr>
        <p:blipFill rotWithShape="1">
          <a:blip r:embed="rId3">
            <a:alphaModFix/>
          </a:blip>
          <a:srcRect l="25940" t="46962" r="50000" b="10583"/>
          <a:stretch/>
        </p:blipFill>
        <p:spPr>
          <a:xfrm>
            <a:off x="3472000" y="1825550"/>
            <a:ext cx="2199998" cy="21836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4"/>
          <p:cNvPicPr preferRelativeResize="0"/>
          <p:nvPr/>
        </p:nvPicPr>
        <p:blipFill rotWithShape="1">
          <a:blip r:embed="rId3">
            <a:alphaModFix/>
          </a:blip>
          <a:srcRect l="21071" t="54605" r="13061" b="10386"/>
          <a:stretch/>
        </p:blipFill>
        <p:spPr>
          <a:xfrm>
            <a:off x="1805362" y="1940463"/>
            <a:ext cx="6023174" cy="1800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5"/>
          <p:cNvSpPr txBox="1">
            <a:spLocks noGrp="1"/>
          </p:cNvSpPr>
          <p:nvPr>
            <p:ph type="title"/>
          </p:nvPr>
        </p:nvSpPr>
        <p:spPr>
          <a:xfrm>
            <a:off x="1297500" y="2084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Directions</a:t>
            </a:r>
            <a:endParaRPr/>
          </a:p>
        </p:txBody>
      </p:sp>
      <p:sp>
        <p:nvSpPr>
          <p:cNvPr id="273" name="Google Shape;273;p25"/>
          <p:cNvSpPr txBox="1">
            <a:spLocks noGrp="1"/>
          </p:cNvSpPr>
          <p:nvPr>
            <p:ph type="body" idx="1"/>
          </p:nvPr>
        </p:nvSpPr>
        <p:spPr>
          <a:xfrm>
            <a:off x="1297500" y="821725"/>
            <a:ext cx="7038900" cy="4232700"/>
          </a:xfrm>
          <a:prstGeom prst="rect">
            <a:avLst/>
          </a:prstGeom>
          <a:solidFill>
            <a:schemeClr val="dk1"/>
          </a:solidFill>
          <a:ln>
            <a:noFill/>
          </a:ln>
        </p:spPr>
        <p:txBody>
          <a:bodyPr spcFirstLastPara="1" wrap="square" lIns="91425" tIns="91425" rIns="91425" bIns="91425" anchor="t" anchorCtr="0">
            <a:noAutofit/>
          </a:bodyPr>
          <a:lstStyle/>
          <a:p>
            <a:pPr marL="457200" lvl="0" indent="-311150" algn="l" rtl="0">
              <a:spcBef>
                <a:spcPts val="1200"/>
              </a:spcBef>
              <a:spcAft>
                <a:spcPts val="0"/>
              </a:spcAft>
              <a:buSzPts val="1300"/>
              <a:buChar char="●"/>
            </a:pPr>
            <a:r>
              <a:rPr lang="en-GB"/>
              <a:t>As the field of event extraction from tweets continues to evolve, there are several areas of future research and development. </a:t>
            </a:r>
            <a:endParaRPr/>
          </a:p>
          <a:p>
            <a:pPr marL="457200" lvl="0" indent="0" algn="l" rtl="0">
              <a:spcBef>
                <a:spcPts val="1200"/>
              </a:spcBef>
              <a:spcAft>
                <a:spcPts val="0"/>
              </a:spcAft>
              <a:buNone/>
            </a:pPr>
            <a:endParaRPr sz="100"/>
          </a:p>
          <a:p>
            <a:pPr marL="457200" lvl="0" indent="-311150" algn="l" rtl="0">
              <a:spcBef>
                <a:spcPts val="1200"/>
              </a:spcBef>
              <a:spcAft>
                <a:spcPts val="0"/>
              </a:spcAft>
              <a:buSzPts val="1300"/>
              <a:buChar char="●"/>
            </a:pPr>
            <a:r>
              <a:rPr lang="en-GB"/>
              <a:t>One area is the development of more accurate and reliable methods for identifying sarcasm, irony, and other forms of figurative language. </a:t>
            </a:r>
            <a:endParaRPr/>
          </a:p>
          <a:p>
            <a:pPr marL="457200" lvl="0" indent="0" algn="l" rtl="0">
              <a:spcBef>
                <a:spcPts val="1200"/>
              </a:spcBef>
              <a:spcAft>
                <a:spcPts val="0"/>
              </a:spcAft>
              <a:buNone/>
            </a:pPr>
            <a:endParaRPr sz="200"/>
          </a:p>
          <a:p>
            <a:pPr marL="457200" lvl="0" indent="-311150" algn="l" rtl="0">
              <a:spcBef>
                <a:spcPts val="1200"/>
              </a:spcBef>
              <a:spcAft>
                <a:spcPts val="0"/>
              </a:spcAft>
              <a:buSzPts val="1300"/>
              <a:buChar char="●"/>
            </a:pPr>
            <a:r>
              <a:rPr lang="en-GB"/>
              <a:t>Another area is the integration of event extraction with other forms of data analysis, such as network analysis and sentiment analysis.</a:t>
            </a:r>
            <a:endParaRPr/>
          </a:p>
          <a:p>
            <a:pPr marL="457200" lvl="0" indent="0" algn="l" rtl="0">
              <a:spcBef>
                <a:spcPts val="1200"/>
              </a:spcBef>
              <a:spcAft>
                <a:spcPts val="0"/>
              </a:spcAft>
              <a:buNone/>
            </a:pPr>
            <a:endParaRPr sz="100"/>
          </a:p>
          <a:p>
            <a:pPr marL="457200" lvl="0" indent="-311150" algn="l" rtl="0">
              <a:spcBef>
                <a:spcPts val="1200"/>
              </a:spcBef>
              <a:spcAft>
                <a:spcPts val="0"/>
              </a:spcAft>
              <a:buSzPts val="1300"/>
              <a:buChar char="●"/>
            </a:pPr>
            <a:r>
              <a:rPr lang="en-GB"/>
              <a:t>In addition, there is a growing interest in the ethical implications of event extraction from tweets, particularly in terms of privacy and data protection. </a:t>
            </a:r>
            <a:endParaRPr/>
          </a:p>
          <a:p>
            <a:pPr marL="457200" lvl="0" indent="0" algn="l" rtl="0">
              <a:spcBef>
                <a:spcPts val="1200"/>
              </a:spcBef>
              <a:spcAft>
                <a:spcPts val="0"/>
              </a:spcAft>
              <a:buNone/>
            </a:pPr>
            <a:endParaRPr sz="100"/>
          </a:p>
          <a:p>
            <a:pPr marL="457200" lvl="0" indent="-311150" algn="l" rtl="0">
              <a:spcBef>
                <a:spcPts val="1200"/>
              </a:spcBef>
              <a:spcAft>
                <a:spcPts val="0"/>
              </a:spcAft>
              <a:buSzPts val="1300"/>
              <a:buChar char="●"/>
            </a:pPr>
            <a:r>
              <a:rPr lang="en-GB"/>
              <a:t>As event extraction becomes more sophisticated and powerful, it will be important to ensure that it is used ethically and responsibly.</a:t>
            </a:r>
            <a:endParaRPr/>
          </a:p>
          <a:p>
            <a:pPr marL="0" lvl="0" indent="0" algn="l" rtl="0">
              <a:spcBef>
                <a:spcPts val="1200"/>
              </a:spcBef>
              <a:spcAft>
                <a:spcPts val="120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484</Words>
  <Application>Microsoft Office PowerPoint</Application>
  <PresentationFormat>On-screen Show (16:9)</PresentationFormat>
  <Paragraphs>61</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Roboto</vt:lpstr>
      <vt:lpstr>Lato</vt:lpstr>
      <vt:lpstr>Montserrat</vt:lpstr>
      <vt:lpstr>Arial</vt:lpstr>
      <vt:lpstr>Focus</vt:lpstr>
      <vt:lpstr>Event Extraction From Tweets</vt:lpstr>
      <vt:lpstr>PowerPoint Presentation</vt:lpstr>
      <vt:lpstr>Introduction</vt:lpstr>
      <vt:lpstr>Dataset used</vt:lpstr>
      <vt:lpstr>Methodology</vt:lpstr>
      <vt:lpstr>Data Pre-processing (Cleaning Tweets) Finding text with spaces Numbers in the tweets URL Link Hashtags Emojis Word less than 2 character And others...  Extracting Entities from the tweets with their frequency  Data Visualization </vt:lpstr>
      <vt:lpstr>Results</vt:lpstr>
      <vt:lpstr>PowerPoint Presentation</vt:lpstr>
      <vt:lpstr>Future Directions</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Extraction From Tweets</dc:title>
  <cp:lastModifiedBy>urgyan nurboo</cp:lastModifiedBy>
  <cp:revision>1</cp:revision>
  <dcterms:modified xsi:type="dcterms:W3CDTF">2023-05-09T04:49:55Z</dcterms:modified>
</cp:coreProperties>
</file>